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9" r:id="rId14"/>
    <p:sldId id="271" r:id="rId15"/>
    <p:sldId id="274" r:id="rId16"/>
    <p:sldId id="281" r:id="rId17"/>
    <p:sldId id="282" r:id="rId18"/>
    <p:sldId id="273" r:id="rId19"/>
    <p:sldId id="275" r:id="rId20"/>
    <p:sldId id="276" r:id="rId21"/>
    <p:sldId id="270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4110" autoAdjust="0"/>
  </p:normalViewPr>
  <p:slideViewPr>
    <p:cSldViewPr>
      <p:cViewPr>
        <p:scale>
          <a:sx n="125" d="100"/>
          <a:sy n="125" d="100"/>
        </p:scale>
        <p:origin x="-1408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13451-B1E8-2641-ABB6-EE3C1ED34C2E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</dgm:pt>
    <dgm:pt modelId="{01FF0FC8-9365-544E-83A8-2B8A4296709F}">
      <dgm:prSet phldrT="[Text]"/>
      <dgm:spPr/>
      <dgm:t>
        <a:bodyPr/>
        <a:lstStyle/>
        <a:p>
          <a:r>
            <a:rPr lang="en-US" dirty="0" smtClean="0"/>
            <a:t>Mobility Path Extraction</a:t>
          </a:r>
          <a:endParaRPr lang="en-US" dirty="0"/>
        </a:p>
      </dgm:t>
    </dgm:pt>
    <dgm:pt modelId="{25F165DC-199B-3D46-B9FB-80498D34DB9C}" type="parTrans" cxnId="{34ACA634-84C4-DE4D-8F0C-7A8C279DE9C1}">
      <dgm:prSet/>
      <dgm:spPr/>
      <dgm:t>
        <a:bodyPr/>
        <a:lstStyle/>
        <a:p>
          <a:endParaRPr lang="en-US"/>
        </a:p>
      </dgm:t>
    </dgm:pt>
    <dgm:pt modelId="{EA77BF64-F098-DB4E-9F2E-CA9FBF461FF0}" type="sibTrans" cxnId="{34ACA634-84C4-DE4D-8F0C-7A8C279DE9C1}">
      <dgm:prSet/>
      <dgm:spPr/>
      <dgm:t>
        <a:bodyPr/>
        <a:lstStyle/>
        <a:p>
          <a:endParaRPr lang="en-US"/>
        </a:p>
      </dgm:t>
    </dgm:pt>
    <dgm:pt modelId="{3566EE3F-7557-D848-AC81-EF650E440295}">
      <dgm:prSet phldrT="[Text]"/>
      <dgm:spPr/>
      <dgm:t>
        <a:bodyPr/>
        <a:lstStyle/>
        <a:p>
          <a:r>
            <a:rPr lang="en-US" dirty="0" smtClean="0"/>
            <a:t>Oscillating Pair Detection </a:t>
          </a:r>
          <a:endParaRPr lang="en-US" dirty="0"/>
        </a:p>
      </dgm:t>
    </dgm:pt>
    <dgm:pt modelId="{F1B5E429-46F0-4E4F-9DFA-CBDEA47D0076}" type="parTrans" cxnId="{0B128E0B-D57F-B149-8F7D-3344A625D8CD}">
      <dgm:prSet/>
      <dgm:spPr/>
      <dgm:t>
        <a:bodyPr/>
        <a:lstStyle/>
        <a:p>
          <a:endParaRPr lang="en-US"/>
        </a:p>
      </dgm:t>
    </dgm:pt>
    <dgm:pt modelId="{1572CDD4-FFA7-4E4E-8DE1-625BEC7FF5FA}" type="sibTrans" cxnId="{0B128E0B-D57F-B149-8F7D-3344A625D8CD}">
      <dgm:prSet/>
      <dgm:spPr/>
      <dgm:t>
        <a:bodyPr/>
        <a:lstStyle/>
        <a:p>
          <a:endParaRPr lang="en-US"/>
        </a:p>
      </dgm:t>
    </dgm:pt>
    <dgm:pt modelId="{8B34DAD7-6326-C840-8864-788DAEEB78CF}">
      <dgm:prSet phldrT="[Text]"/>
      <dgm:spPr/>
      <dgm:t>
        <a:bodyPr/>
        <a:lstStyle/>
        <a:p>
          <a:r>
            <a:rPr lang="en-US" dirty="0" smtClean="0"/>
            <a:t>Oscillation Graph Generation</a:t>
          </a:r>
          <a:endParaRPr lang="en-US" dirty="0"/>
        </a:p>
      </dgm:t>
    </dgm:pt>
    <dgm:pt modelId="{0B4BBF93-AD00-5B4F-93C4-23D1C22A22BE}" type="parTrans" cxnId="{D9A4D359-BB3B-DA4C-B163-71EEFCEBE25B}">
      <dgm:prSet/>
      <dgm:spPr/>
      <dgm:t>
        <a:bodyPr/>
        <a:lstStyle/>
        <a:p>
          <a:endParaRPr lang="en-US"/>
        </a:p>
      </dgm:t>
    </dgm:pt>
    <dgm:pt modelId="{10A58A6D-1A47-184A-92AF-759797211E54}" type="sibTrans" cxnId="{D9A4D359-BB3B-DA4C-B163-71EEFCEBE25B}">
      <dgm:prSet/>
      <dgm:spPr/>
      <dgm:t>
        <a:bodyPr/>
        <a:lstStyle/>
        <a:p>
          <a:endParaRPr lang="en-US"/>
        </a:p>
      </dgm:t>
    </dgm:pt>
    <dgm:pt modelId="{AD6195B0-36A9-9240-9AAA-D113BB947F3E}">
      <dgm:prSet/>
      <dgm:spPr/>
      <dgm:t>
        <a:bodyPr/>
        <a:lstStyle/>
        <a:p>
          <a:r>
            <a:rPr lang="en-US" dirty="0" smtClean="0"/>
            <a:t>Oscillation Graph Clustering</a:t>
          </a:r>
          <a:endParaRPr lang="en-US" dirty="0"/>
        </a:p>
      </dgm:t>
    </dgm:pt>
    <dgm:pt modelId="{8833751A-F881-CF43-8866-EDBD866091F0}" type="parTrans" cxnId="{79859F2A-52FA-1F42-9472-CF1B4647EFA9}">
      <dgm:prSet/>
      <dgm:spPr/>
      <dgm:t>
        <a:bodyPr/>
        <a:lstStyle/>
        <a:p>
          <a:endParaRPr lang="en-US"/>
        </a:p>
      </dgm:t>
    </dgm:pt>
    <dgm:pt modelId="{7DC2B3BA-D054-C640-9853-7B8AF6366C62}" type="sibTrans" cxnId="{79859F2A-52FA-1F42-9472-CF1B4647EFA9}">
      <dgm:prSet/>
      <dgm:spPr/>
      <dgm:t>
        <a:bodyPr/>
        <a:lstStyle/>
        <a:p>
          <a:endParaRPr lang="en-US"/>
        </a:p>
      </dgm:t>
    </dgm:pt>
    <dgm:pt modelId="{B913D54F-37D9-904C-88B7-C90DC940972A}">
      <dgm:prSet/>
      <dgm:spPr/>
      <dgm:t>
        <a:bodyPr/>
        <a:lstStyle/>
        <a:p>
          <a:r>
            <a:rPr lang="en-US" dirty="0" smtClean="0"/>
            <a:t>Clustering Efficiency Evaluation	</a:t>
          </a:r>
          <a:endParaRPr lang="en-US" dirty="0"/>
        </a:p>
      </dgm:t>
    </dgm:pt>
    <dgm:pt modelId="{273E5C13-0920-C146-82D7-D813F47765CB}" type="parTrans" cxnId="{BD678D81-1370-F544-99D8-5556C317D01C}">
      <dgm:prSet/>
      <dgm:spPr/>
      <dgm:t>
        <a:bodyPr/>
        <a:lstStyle/>
        <a:p>
          <a:endParaRPr lang="en-US"/>
        </a:p>
      </dgm:t>
    </dgm:pt>
    <dgm:pt modelId="{32B502B0-DE64-6247-9874-215A8694606D}" type="sibTrans" cxnId="{BD678D81-1370-F544-99D8-5556C317D01C}">
      <dgm:prSet/>
      <dgm:spPr/>
      <dgm:t>
        <a:bodyPr/>
        <a:lstStyle/>
        <a:p>
          <a:endParaRPr lang="en-US"/>
        </a:p>
      </dgm:t>
    </dgm:pt>
    <dgm:pt modelId="{CD6B2F4A-D89D-034F-9EC3-2F8E125E7B6F}" type="pres">
      <dgm:prSet presAssocID="{FB913451-B1E8-2641-ABB6-EE3C1ED34C2E}" presName="outerComposite" presStyleCnt="0">
        <dgm:presLayoutVars>
          <dgm:chMax val="5"/>
          <dgm:dir/>
          <dgm:resizeHandles val="exact"/>
        </dgm:presLayoutVars>
      </dgm:prSet>
      <dgm:spPr/>
    </dgm:pt>
    <dgm:pt modelId="{72BBFC3C-771B-7D40-961A-DB25AE58B863}" type="pres">
      <dgm:prSet presAssocID="{FB913451-B1E8-2641-ABB6-EE3C1ED34C2E}" presName="dummyMaxCanvas" presStyleCnt="0">
        <dgm:presLayoutVars/>
      </dgm:prSet>
      <dgm:spPr/>
    </dgm:pt>
    <dgm:pt modelId="{3A1DBF47-F1A7-EF49-9FAF-D23E54275DD7}" type="pres">
      <dgm:prSet presAssocID="{FB913451-B1E8-2641-ABB6-EE3C1ED34C2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1A5F98-4F6A-9342-A5A5-BA0FA34650C5}" type="pres">
      <dgm:prSet presAssocID="{FB913451-B1E8-2641-ABB6-EE3C1ED34C2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DA5913-334E-CA4B-9870-7A68A90EBFB5}" type="pres">
      <dgm:prSet presAssocID="{FB913451-B1E8-2641-ABB6-EE3C1ED34C2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388DA-1C1A-1E4C-AB8A-E13D5E79B5E1}" type="pres">
      <dgm:prSet presAssocID="{FB913451-B1E8-2641-ABB6-EE3C1ED34C2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8CC10-C65E-1749-88AE-49E194B0EA51}" type="pres">
      <dgm:prSet presAssocID="{FB913451-B1E8-2641-ABB6-EE3C1ED34C2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F0FF6-C8EA-C84F-9FEE-FE9C06FCC2CD}" type="pres">
      <dgm:prSet presAssocID="{FB913451-B1E8-2641-ABB6-EE3C1ED34C2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81286-3DB2-8B4B-B783-CACB84A8D56C}" type="pres">
      <dgm:prSet presAssocID="{FB913451-B1E8-2641-ABB6-EE3C1ED34C2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7AB94-67C9-CF45-B6B1-0566007CDDF9}" type="pres">
      <dgm:prSet presAssocID="{FB913451-B1E8-2641-ABB6-EE3C1ED34C2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6DC20-4534-7443-A68A-F13E6B9E0725}" type="pres">
      <dgm:prSet presAssocID="{FB913451-B1E8-2641-ABB6-EE3C1ED34C2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1F3D6-3B59-D94E-AEDA-1842A7E51BA9}" type="pres">
      <dgm:prSet presAssocID="{FB913451-B1E8-2641-ABB6-EE3C1ED34C2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EC973-ECEF-4B4D-AAA2-47CB568752FB}" type="pres">
      <dgm:prSet presAssocID="{FB913451-B1E8-2641-ABB6-EE3C1ED34C2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7316E-0BFE-CC4F-BAFF-4C390DCB993D}" type="pres">
      <dgm:prSet presAssocID="{FB913451-B1E8-2641-ABB6-EE3C1ED34C2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FED58-F4D7-ED4D-A60A-27352A1E48F6}" type="pres">
      <dgm:prSet presAssocID="{FB913451-B1E8-2641-ABB6-EE3C1ED34C2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B94C6-9100-0947-A96E-74F668981300}" type="pres">
      <dgm:prSet presAssocID="{FB913451-B1E8-2641-ABB6-EE3C1ED34C2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972DF1-88F6-124A-BB5E-2E2CA397AC0A}" type="presOf" srcId="{8B34DAD7-6326-C840-8864-788DAEEB78CF}" destId="{48DA5913-334E-CA4B-9870-7A68A90EBFB5}" srcOrd="0" destOrd="0" presId="urn:microsoft.com/office/officeart/2005/8/layout/vProcess5"/>
    <dgm:cxn modelId="{AEB30380-B5FC-274D-BB0F-FFB187F5D182}" type="presOf" srcId="{EA77BF64-F098-DB4E-9F2E-CA9FBF461FF0}" destId="{86CF0FF6-C8EA-C84F-9FEE-FE9C06FCC2CD}" srcOrd="0" destOrd="0" presId="urn:microsoft.com/office/officeart/2005/8/layout/vProcess5"/>
    <dgm:cxn modelId="{D9A4D359-BB3B-DA4C-B163-71EEFCEBE25B}" srcId="{FB913451-B1E8-2641-ABB6-EE3C1ED34C2E}" destId="{8B34DAD7-6326-C840-8864-788DAEEB78CF}" srcOrd="2" destOrd="0" parTransId="{0B4BBF93-AD00-5B4F-93C4-23D1C22A22BE}" sibTransId="{10A58A6D-1A47-184A-92AF-759797211E54}"/>
    <dgm:cxn modelId="{8827FB44-D43D-4149-B970-FC709FB74D1D}" type="presOf" srcId="{10A58A6D-1A47-184A-92AF-759797211E54}" destId="{0207AB94-67C9-CF45-B6B1-0566007CDDF9}" srcOrd="0" destOrd="0" presId="urn:microsoft.com/office/officeart/2005/8/layout/vProcess5"/>
    <dgm:cxn modelId="{0B128E0B-D57F-B149-8F7D-3344A625D8CD}" srcId="{FB913451-B1E8-2641-ABB6-EE3C1ED34C2E}" destId="{3566EE3F-7557-D848-AC81-EF650E440295}" srcOrd="1" destOrd="0" parTransId="{F1B5E429-46F0-4E4F-9DFA-CBDEA47D0076}" sibTransId="{1572CDD4-FFA7-4E4E-8DE1-625BEC7FF5FA}"/>
    <dgm:cxn modelId="{DB94D2D8-9403-534F-BD94-5DAC205DDB0E}" type="presOf" srcId="{1572CDD4-FFA7-4E4E-8DE1-625BEC7FF5FA}" destId="{D7981286-3DB2-8B4B-B783-CACB84A8D56C}" srcOrd="0" destOrd="0" presId="urn:microsoft.com/office/officeart/2005/8/layout/vProcess5"/>
    <dgm:cxn modelId="{262F3596-3F7C-B747-8644-06D12E7C63FF}" type="presOf" srcId="{AD6195B0-36A9-9240-9AAA-D113BB947F3E}" destId="{EBAFED58-F4D7-ED4D-A60A-27352A1E48F6}" srcOrd="1" destOrd="0" presId="urn:microsoft.com/office/officeart/2005/8/layout/vProcess5"/>
    <dgm:cxn modelId="{362BE403-6429-B342-9E6E-F136B1448235}" type="presOf" srcId="{B913D54F-37D9-904C-88B7-C90DC940972A}" destId="{6F0B94C6-9100-0947-A96E-74F668981300}" srcOrd="1" destOrd="0" presId="urn:microsoft.com/office/officeart/2005/8/layout/vProcess5"/>
    <dgm:cxn modelId="{B13ADE37-12D3-124E-BB47-F714BED816C2}" type="presOf" srcId="{01FF0FC8-9365-544E-83A8-2B8A4296709F}" destId="{5321F3D6-3B59-D94E-AEDA-1842A7E51BA9}" srcOrd="1" destOrd="0" presId="urn:microsoft.com/office/officeart/2005/8/layout/vProcess5"/>
    <dgm:cxn modelId="{79859F2A-52FA-1F42-9472-CF1B4647EFA9}" srcId="{FB913451-B1E8-2641-ABB6-EE3C1ED34C2E}" destId="{AD6195B0-36A9-9240-9AAA-D113BB947F3E}" srcOrd="3" destOrd="0" parTransId="{8833751A-F881-CF43-8866-EDBD866091F0}" sibTransId="{7DC2B3BA-D054-C640-9853-7B8AF6366C62}"/>
    <dgm:cxn modelId="{0F5C3765-BDC2-BB42-973F-7D74BA79FD74}" type="presOf" srcId="{3566EE3F-7557-D848-AC81-EF650E440295}" destId="{E61A5F98-4F6A-9342-A5A5-BA0FA34650C5}" srcOrd="0" destOrd="0" presId="urn:microsoft.com/office/officeart/2005/8/layout/vProcess5"/>
    <dgm:cxn modelId="{41109FF5-3871-5049-BC13-50DEAAE93AFF}" type="presOf" srcId="{3566EE3F-7557-D848-AC81-EF650E440295}" destId="{AA1EC973-ECEF-4B4D-AAA2-47CB568752FB}" srcOrd="1" destOrd="0" presId="urn:microsoft.com/office/officeart/2005/8/layout/vProcess5"/>
    <dgm:cxn modelId="{B40E6AA8-48EF-D345-B385-FBBF1EB993EC}" type="presOf" srcId="{01FF0FC8-9365-544E-83A8-2B8A4296709F}" destId="{3A1DBF47-F1A7-EF49-9FAF-D23E54275DD7}" srcOrd="0" destOrd="0" presId="urn:microsoft.com/office/officeart/2005/8/layout/vProcess5"/>
    <dgm:cxn modelId="{34ACA634-84C4-DE4D-8F0C-7A8C279DE9C1}" srcId="{FB913451-B1E8-2641-ABB6-EE3C1ED34C2E}" destId="{01FF0FC8-9365-544E-83A8-2B8A4296709F}" srcOrd="0" destOrd="0" parTransId="{25F165DC-199B-3D46-B9FB-80498D34DB9C}" sibTransId="{EA77BF64-F098-DB4E-9F2E-CA9FBF461FF0}"/>
    <dgm:cxn modelId="{417BF1CA-BD2D-DD4C-ADF0-20130353B89E}" type="presOf" srcId="{8B34DAD7-6326-C840-8864-788DAEEB78CF}" destId="{3BE7316E-0BFE-CC4F-BAFF-4C390DCB993D}" srcOrd="1" destOrd="0" presId="urn:microsoft.com/office/officeart/2005/8/layout/vProcess5"/>
    <dgm:cxn modelId="{BD678D81-1370-F544-99D8-5556C317D01C}" srcId="{FB913451-B1E8-2641-ABB6-EE3C1ED34C2E}" destId="{B913D54F-37D9-904C-88B7-C90DC940972A}" srcOrd="4" destOrd="0" parTransId="{273E5C13-0920-C146-82D7-D813F47765CB}" sibTransId="{32B502B0-DE64-6247-9874-215A8694606D}"/>
    <dgm:cxn modelId="{86753C20-E596-E549-8F18-5427CF5BFED1}" type="presOf" srcId="{FB913451-B1E8-2641-ABB6-EE3C1ED34C2E}" destId="{CD6B2F4A-D89D-034F-9EC3-2F8E125E7B6F}" srcOrd="0" destOrd="0" presId="urn:microsoft.com/office/officeart/2005/8/layout/vProcess5"/>
    <dgm:cxn modelId="{C65BFAD3-3328-334D-ABF7-2A78DDBC0717}" type="presOf" srcId="{B913D54F-37D9-904C-88B7-C90DC940972A}" destId="{1758CC10-C65E-1749-88AE-49E194B0EA51}" srcOrd="0" destOrd="0" presId="urn:microsoft.com/office/officeart/2005/8/layout/vProcess5"/>
    <dgm:cxn modelId="{C288D1AF-A63D-8445-9FA4-C0FAC2E990D9}" type="presOf" srcId="{AD6195B0-36A9-9240-9AAA-D113BB947F3E}" destId="{E6C388DA-1C1A-1E4C-AB8A-E13D5E79B5E1}" srcOrd="0" destOrd="0" presId="urn:microsoft.com/office/officeart/2005/8/layout/vProcess5"/>
    <dgm:cxn modelId="{184CF2F2-4919-F947-8E4E-B91730628B53}" type="presOf" srcId="{7DC2B3BA-D054-C640-9853-7B8AF6366C62}" destId="{58D6DC20-4534-7443-A68A-F13E6B9E0725}" srcOrd="0" destOrd="0" presId="urn:microsoft.com/office/officeart/2005/8/layout/vProcess5"/>
    <dgm:cxn modelId="{9B108011-46CA-EE48-AFB7-6FCBC5D2E3B6}" type="presParOf" srcId="{CD6B2F4A-D89D-034F-9EC3-2F8E125E7B6F}" destId="{72BBFC3C-771B-7D40-961A-DB25AE58B863}" srcOrd="0" destOrd="0" presId="urn:microsoft.com/office/officeart/2005/8/layout/vProcess5"/>
    <dgm:cxn modelId="{BC775E58-7A85-6642-9C45-4DC12E91B5F0}" type="presParOf" srcId="{CD6B2F4A-D89D-034F-9EC3-2F8E125E7B6F}" destId="{3A1DBF47-F1A7-EF49-9FAF-D23E54275DD7}" srcOrd="1" destOrd="0" presId="urn:microsoft.com/office/officeart/2005/8/layout/vProcess5"/>
    <dgm:cxn modelId="{EBE36565-0193-6441-A58A-57699A1CA393}" type="presParOf" srcId="{CD6B2F4A-D89D-034F-9EC3-2F8E125E7B6F}" destId="{E61A5F98-4F6A-9342-A5A5-BA0FA34650C5}" srcOrd="2" destOrd="0" presId="urn:microsoft.com/office/officeart/2005/8/layout/vProcess5"/>
    <dgm:cxn modelId="{F91CDA15-1D0D-A541-B7C6-2992D1C90A19}" type="presParOf" srcId="{CD6B2F4A-D89D-034F-9EC3-2F8E125E7B6F}" destId="{48DA5913-334E-CA4B-9870-7A68A90EBFB5}" srcOrd="3" destOrd="0" presId="urn:microsoft.com/office/officeart/2005/8/layout/vProcess5"/>
    <dgm:cxn modelId="{1BDA7732-78D9-F74C-92C8-CAAE2331E5BA}" type="presParOf" srcId="{CD6B2F4A-D89D-034F-9EC3-2F8E125E7B6F}" destId="{E6C388DA-1C1A-1E4C-AB8A-E13D5E79B5E1}" srcOrd="4" destOrd="0" presId="urn:microsoft.com/office/officeart/2005/8/layout/vProcess5"/>
    <dgm:cxn modelId="{A3669E99-1277-394A-AB16-13C0F9A51B32}" type="presParOf" srcId="{CD6B2F4A-D89D-034F-9EC3-2F8E125E7B6F}" destId="{1758CC10-C65E-1749-88AE-49E194B0EA51}" srcOrd="5" destOrd="0" presId="urn:microsoft.com/office/officeart/2005/8/layout/vProcess5"/>
    <dgm:cxn modelId="{51A0ED5B-BC80-C74C-B94A-84F712B56D72}" type="presParOf" srcId="{CD6B2F4A-D89D-034F-9EC3-2F8E125E7B6F}" destId="{86CF0FF6-C8EA-C84F-9FEE-FE9C06FCC2CD}" srcOrd="6" destOrd="0" presId="urn:microsoft.com/office/officeart/2005/8/layout/vProcess5"/>
    <dgm:cxn modelId="{E3BC35E1-ACE3-F447-8AEF-DDB2403D107B}" type="presParOf" srcId="{CD6B2F4A-D89D-034F-9EC3-2F8E125E7B6F}" destId="{D7981286-3DB2-8B4B-B783-CACB84A8D56C}" srcOrd="7" destOrd="0" presId="urn:microsoft.com/office/officeart/2005/8/layout/vProcess5"/>
    <dgm:cxn modelId="{A1002F8E-56FD-C842-9F4E-6ABBB05609DD}" type="presParOf" srcId="{CD6B2F4A-D89D-034F-9EC3-2F8E125E7B6F}" destId="{0207AB94-67C9-CF45-B6B1-0566007CDDF9}" srcOrd="8" destOrd="0" presId="urn:microsoft.com/office/officeart/2005/8/layout/vProcess5"/>
    <dgm:cxn modelId="{995106BF-F2E0-2740-9036-97FC2A63307A}" type="presParOf" srcId="{CD6B2F4A-D89D-034F-9EC3-2F8E125E7B6F}" destId="{58D6DC20-4534-7443-A68A-F13E6B9E0725}" srcOrd="9" destOrd="0" presId="urn:microsoft.com/office/officeart/2005/8/layout/vProcess5"/>
    <dgm:cxn modelId="{4829A81F-D56F-D24D-ABF6-309826F9B96D}" type="presParOf" srcId="{CD6B2F4A-D89D-034F-9EC3-2F8E125E7B6F}" destId="{5321F3D6-3B59-D94E-AEDA-1842A7E51BA9}" srcOrd="10" destOrd="0" presId="urn:microsoft.com/office/officeart/2005/8/layout/vProcess5"/>
    <dgm:cxn modelId="{28A26386-72CF-B84E-A943-55ABF2F956DF}" type="presParOf" srcId="{CD6B2F4A-D89D-034F-9EC3-2F8E125E7B6F}" destId="{AA1EC973-ECEF-4B4D-AAA2-47CB568752FB}" srcOrd="11" destOrd="0" presId="urn:microsoft.com/office/officeart/2005/8/layout/vProcess5"/>
    <dgm:cxn modelId="{7743FC89-14EA-1C44-B3F4-3FFB623DFAE7}" type="presParOf" srcId="{CD6B2F4A-D89D-034F-9EC3-2F8E125E7B6F}" destId="{3BE7316E-0BFE-CC4F-BAFF-4C390DCB993D}" srcOrd="12" destOrd="0" presId="urn:microsoft.com/office/officeart/2005/8/layout/vProcess5"/>
    <dgm:cxn modelId="{468D721B-E956-A54A-A772-1A92DD4D5340}" type="presParOf" srcId="{CD6B2F4A-D89D-034F-9EC3-2F8E125E7B6F}" destId="{EBAFED58-F4D7-ED4D-A60A-27352A1E48F6}" srcOrd="13" destOrd="0" presId="urn:microsoft.com/office/officeart/2005/8/layout/vProcess5"/>
    <dgm:cxn modelId="{C8528DA1-89AF-FA43-934B-DED27DB9EB6C}" type="presParOf" srcId="{CD6B2F4A-D89D-034F-9EC3-2F8E125E7B6F}" destId="{6F0B94C6-9100-0947-A96E-74F66898130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DBF47-F1A7-EF49-9FAF-D23E54275DD7}">
      <dsp:nvSpPr>
        <dsp:cNvPr id="0" name=""/>
        <dsp:cNvSpPr/>
      </dsp:nvSpPr>
      <dsp:spPr>
        <a:xfrm>
          <a:off x="0" y="0"/>
          <a:ext cx="5946853" cy="699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Mobility Path Extraction</a:t>
          </a:r>
          <a:endParaRPr lang="en-US" sz="2700" kern="1200" dirty="0"/>
        </a:p>
      </dsp:txBody>
      <dsp:txXfrm>
        <a:off x="20488" y="20488"/>
        <a:ext cx="5110178" cy="658540"/>
      </dsp:txXfrm>
    </dsp:sp>
    <dsp:sp modelId="{E61A5F98-4F6A-9342-A5A5-BA0FA34650C5}">
      <dsp:nvSpPr>
        <dsp:cNvPr id="0" name=""/>
        <dsp:cNvSpPr/>
      </dsp:nvSpPr>
      <dsp:spPr>
        <a:xfrm>
          <a:off x="444083" y="796671"/>
          <a:ext cx="5946853" cy="699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Oscillating Pair Detection </a:t>
          </a:r>
          <a:endParaRPr lang="en-US" sz="2700" kern="1200" dirty="0"/>
        </a:p>
      </dsp:txBody>
      <dsp:txXfrm>
        <a:off x="464571" y="817159"/>
        <a:ext cx="5007109" cy="658540"/>
      </dsp:txXfrm>
    </dsp:sp>
    <dsp:sp modelId="{48DA5913-334E-CA4B-9870-7A68A90EBFB5}">
      <dsp:nvSpPr>
        <dsp:cNvPr id="0" name=""/>
        <dsp:cNvSpPr/>
      </dsp:nvSpPr>
      <dsp:spPr>
        <a:xfrm>
          <a:off x="888166" y="1593342"/>
          <a:ext cx="5946853" cy="699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Oscillation Graph Generation</a:t>
          </a:r>
          <a:endParaRPr lang="en-US" sz="2700" kern="1200" dirty="0"/>
        </a:p>
      </dsp:txBody>
      <dsp:txXfrm>
        <a:off x="908654" y="1613830"/>
        <a:ext cx="5007109" cy="658539"/>
      </dsp:txXfrm>
    </dsp:sp>
    <dsp:sp modelId="{E6C388DA-1C1A-1E4C-AB8A-E13D5E79B5E1}">
      <dsp:nvSpPr>
        <dsp:cNvPr id="0" name=""/>
        <dsp:cNvSpPr/>
      </dsp:nvSpPr>
      <dsp:spPr>
        <a:xfrm>
          <a:off x="1332249" y="2390013"/>
          <a:ext cx="5946853" cy="699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Oscillation Graph Clustering</a:t>
          </a:r>
          <a:endParaRPr lang="en-US" sz="2700" kern="1200" dirty="0"/>
        </a:p>
      </dsp:txBody>
      <dsp:txXfrm>
        <a:off x="1352737" y="2410501"/>
        <a:ext cx="5007109" cy="658540"/>
      </dsp:txXfrm>
    </dsp:sp>
    <dsp:sp modelId="{1758CC10-C65E-1749-88AE-49E194B0EA51}">
      <dsp:nvSpPr>
        <dsp:cNvPr id="0" name=""/>
        <dsp:cNvSpPr/>
      </dsp:nvSpPr>
      <dsp:spPr>
        <a:xfrm>
          <a:off x="1776333" y="3186684"/>
          <a:ext cx="5946853" cy="699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Clustering Efficiency Evaluation	</a:t>
          </a:r>
          <a:endParaRPr lang="en-US" sz="2700" kern="1200" dirty="0"/>
        </a:p>
      </dsp:txBody>
      <dsp:txXfrm>
        <a:off x="1796821" y="3207172"/>
        <a:ext cx="5007109" cy="658539"/>
      </dsp:txXfrm>
    </dsp:sp>
    <dsp:sp modelId="{86CF0FF6-C8EA-C84F-9FEE-FE9C06FCC2CD}">
      <dsp:nvSpPr>
        <dsp:cNvPr id="0" name=""/>
        <dsp:cNvSpPr/>
      </dsp:nvSpPr>
      <dsp:spPr>
        <a:xfrm>
          <a:off x="5492168" y="511035"/>
          <a:ext cx="454685" cy="454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594472" y="511035"/>
        <a:ext cx="250077" cy="342150"/>
      </dsp:txXfrm>
    </dsp:sp>
    <dsp:sp modelId="{D7981286-3DB2-8B4B-B783-CACB84A8D56C}">
      <dsp:nvSpPr>
        <dsp:cNvPr id="0" name=""/>
        <dsp:cNvSpPr/>
      </dsp:nvSpPr>
      <dsp:spPr>
        <a:xfrm>
          <a:off x="5936251" y="1307706"/>
          <a:ext cx="454685" cy="454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038555" y="1307706"/>
        <a:ext cx="250077" cy="342150"/>
      </dsp:txXfrm>
    </dsp:sp>
    <dsp:sp modelId="{0207AB94-67C9-CF45-B6B1-0566007CDDF9}">
      <dsp:nvSpPr>
        <dsp:cNvPr id="0" name=""/>
        <dsp:cNvSpPr/>
      </dsp:nvSpPr>
      <dsp:spPr>
        <a:xfrm>
          <a:off x="6380335" y="2092718"/>
          <a:ext cx="454685" cy="454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482639" y="2092718"/>
        <a:ext cx="250077" cy="342150"/>
      </dsp:txXfrm>
    </dsp:sp>
    <dsp:sp modelId="{58D6DC20-4534-7443-A68A-F13E6B9E0725}">
      <dsp:nvSpPr>
        <dsp:cNvPr id="0" name=""/>
        <dsp:cNvSpPr/>
      </dsp:nvSpPr>
      <dsp:spPr>
        <a:xfrm>
          <a:off x="6824418" y="2897162"/>
          <a:ext cx="454685" cy="454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926722" y="2897162"/>
        <a:ext cx="250077" cy="342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6FEE-763F-49F0-84EF-8E4053EA1883}" type="datetimeFigureOut">
              <a:rPr lang="en-US" smtClean="0"/>
              <a:pPr/>
              <a:t>12/13/12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FEABF-C0C7-48EA-8231-5657EAE18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8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ABF-C0C7-48EA-8231-5657EAE1805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ABF-C0C7-48EA-8231-5657EAE1805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0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5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76200"/>
            <a:ext cx="22129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413" y="76200"/>
            <a:ext cx="64912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7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0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13" y="990600"/>
            <a:ext cx="4351337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90600"/>
            <a:ext cx="4352925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1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8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28588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8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804863"/>
          </a:xfrm>
          <a:prstGeom prst="rect">
            <a:avLst/>
          </a:prstGeom>
          <a:solidFill>
            <a:srgbClr val="0F4D92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874" y="85614"/>
            <a:ext cx="856246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413" y="990600"/>
            <a:ext cx="885666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149" name="Straight Connector 6"/>
          <p:cNvCxnSpPr>
            <a:cxnSpLocks noChangeShapeType="1"/>
          </p:cNvCxnSpPr>
          <p:nvPr/>
        </p:nvCxnSpPr>
        <p:spPr bwMode="auto">
          <a:xfrm flipV="1">
            <a:off x="0" y="6583363"/>
            <a:ext cx="9144000" cy="17462"/>
          </a:xfrm>
          <a:prstGeom prst="line">
            <a:avLst/>
          </a:prstGeom>
          <a:noFill/>
          <a:ln w="508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-26988" y="6561138"/>
            <a:ext cx="24618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kern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charset="0"/>
              </a:rPr>
              <a:t>University of Michigan</a:t>
            </a:r>
          </a:p>
          <a:p>
            <a:pPr eaLnBrk="0" hangingPunct="0"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159625" y="6521450"/>
            <a:ext cx="1905000" cy="304800"/>
          </a:xfrm>
          <a:prstGeom prst="rect">
            <a:avLst/>
          </a:prstGeom>
        </p:spPr>
        <p:txBody>
          <a:bodyPr/>
          <a:lstStyle>
            <a:lvl1pPr algn="r" eaLnBrk="0" hangingPunct="0"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FF848B3-64E3-4D6C-A496-09B79F9C8B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3F3F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F3F3F3"/>
          </a:solidFill>
          <a:latin typeface="Georgia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6E7BBD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86868"/>
          </a:solidFill>
          <a:latin typeface="+mj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1295399"/>
            <a:ext cx="7772400" cy="1823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ＭＳ Ｐゴシック" charset="0"/>
              </a:rPr>
              <a:t>Va</a:t>
            </a:r>
            <a:r>
              <a:rPr lang="en-US" altLang="zh-CN" sz="3200" kern="0" dirty="0" err="1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lidating</a:t>
            </a:r>
            <a:r>
              <a:rPr lang="en-US" altLang="zh-CN" sz="3200" kern="0" dirty="0" smtClean="0">
                <a:solidFill>
                  <a:srgbClr val="800000"/>
                </a:solidFill>
                <a:latin typeface="Georgia" charset="0"/>
                <a:ea typeface="ＭＳ Ｐゴシック" charset="0"/>
                <a:cs typeface="ＭＳ Ｐゴシック" charset="0"/>
              </a:rPr>
              <a:t> Cell Tower Clustering For Mobility Prediction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752600" y="3505200"/>
            <a:ext cx="6096000" cy="2438400"/>
          </a:xfrm>
          <a:prstGeom prst="rect">
            <a:avLst/>
          </a:prstGeom>
          <a:noFill/>
          <a:ln>
            <a:noFill/>
          </a:ln>
          <a:effectLst>
            <a:outerShdw blurRad="25400" dist="12700" dir="270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defRPr/>
            </a:pPr>
            <a:r>
              <a:rPr lang="en-US" sz="2800" kern="0" dirty="0"/>
              <a:t>Pedro </a:t>
            </a:r>
            <a:r>
              <a:rPr lang="en-US" sz="2800" kern="0" dirty="0" err="1"/>
              <a:t>d'Aquino</a:t>
            </a:r>
            <a:r>
              <a:rPr lang="en-US" sz="2800" kern="0" dirty="0"/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  <a:defRPr/>
            </a:pPr>
            <a:r>
              <a:rPr lang="en-US" sz="2800" kern="0" dirty="0" smtClean="0"/>
              <a:t>Mehrdad </a:t>
            </a:r>
            <a:r>
              <a:rPr lang="en-US" sz="2800" kern="0" dirty="0" err="1" smtClean="0"/>
              <a:t>Moradi</a:t>
            </a:r>
            <a:endParaRPr lang="en-US" sz="2800" kern="0" dirty="0"/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SzTx/>
              <a:buFontTx/>
              <a:buNone/>
              <a:tabLst/>
              <a:defRPr/>
            </a:pP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ctr" fontAlgn="base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defRPr/>
            </a:pP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Dec. 13, 2012</a:t>
            </a:r>
            <a:endParaRPr kumimoji="0" lang="en-AU" sz="28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735318"/>
      </p:ext>
    </p:extLst>
  </p:cSld>
  <p:clrMapOvr>
    <a:masterClrMapping/>
  </p:clrMapOvr>
  <p:transition xmlns:p14="http://schemas.microsoft.com/office/powerpoint/2010/main" advTm="2229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Oscillation Graph </a:t>
            </a:r>
            <a:r>
              <a:rPr lang="en-US" dirty="0" smtClean="0"/>
              <a:t>Clustering(2)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561387" cy="533400"/>
          </a:xfrm>
        </p:spPr>
        <p:txBody>
          <a:bodyPr/>
          <a:lstStyle/>
          <a:p>
            <a:r>
              <a:rPr lang="en-US" dirty="0"/>
              <a:t>Intuition: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81040" y="51003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52400" y="1371600"/>
            <a:ext cx="4191000" cy="1663988"/>
            <a:chOff x="76200" y="914400"/>
            <a:chExt cx="4191000" cy="1663988"/>
          </a:xfrm>
        </p:grpSpPr>
        <p:sp>
          <p:nvSpPr>
            <p:cNvPr id="61" name="TextBox 60"/>
            <p:cNvSpPr txBox="1"/>
            <p:nvPr/>
          </p:nvSpPr>
          <p:spPr>
            <a:xfrm>
              <a:off x="76200" y="1600200"/>
              <a:ext cx="457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0.6</a:t>
              </a:r>
              <a:endParaRPr lang="en-US" sz="1300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81000" y="914400"/>
              <a:ext cx="3886200" cy="1663988"/>
              <a:chOff x="381000" y="914400"/>
              <a:chExt cx="3886200" cy="1663988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381000" y="11430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447800" y="11430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381000" y="1981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1447800" y="1981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cxnSp>
            <p:nvCxnSpPr>
              <p:cNvPr id="15" name="Straight Connector 14"/>
              <p:cNvCxnSpPr>
                <a:stCxn id="4" idx="6"/>
                <a:endCxn id="7" idx="2"/>
              </p:cNvCxnSpPr>
              <p:nvPr/>
            </p:nvCxnSpPr>
            <p:spPr bwMode="auto">
              <a:xfrm>
                <a:off x="762000" y="13335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4" idx="4"/>
                <a:endCxn id="8" idx="0"/>
              </p:cNvCxnSpPr>
              <p:nvPr/>
            </p:nvCxnSpPr>
            <p:spPr bwMode="auto">
              <a:xfrm>
                <a:off x="571500" y="1524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>
                <a:stCxn id="8" idx="6"/>
                <a:endCxn id="9" idx="2"/>
              </p:cNvCxnSpPr>
              <p:nvPr/>
            </p:nvCxnSpPr>
            <p:spPr bwMode="auto">
              <a:xfrm>
                <a:off x="762000" y="21717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>
                <a:stCxn id="7" idx="4"/>
                <a:endCxn id="9" idx="0"/>
              </p:cNvCxnSpPr>
              <p:nvPr/>
            </p:nvCxnSpPr>
            <p:spPr bwMode="auto">
              <a:xfrm>
                <a:off x="1638300" y="1524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" name="Oval 42"/>
              <p:cNvSpPr/>
              <p:nvPr/>
            </p:nvSpPr>
            <p:spPr bwMode="auto">
              <a:xfrm>
                <a:off x="2514600" y="1219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3581400" y="1219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2514600" y="2057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3581400" y="2057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cxnSp>
            <p:nvCxnSpPr>
              <p:cNvPr id="47" name="Straight Connector 46"/>
              <p:cNvCxnSpPr>
                <a:stCxn id="43" idx="6"/>
                <a:endCxn id="44" idx="2"/>
              </p:cNvCxnSpPr>
              <p:nvPr/>
            </p:nvCxnSpPr>
            <p:spPr bwMode="auto">
              <a:xfrm>
                <a:off x="2895600" y="14097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>
                <a:stCxn id="43" idx="4"/>
                <a:endCxn id="45" idx="0"/>
              </p:cNvCxnSpPr>
              <p:nvPr/>
            </p:nvCxnSpPr>
            <p:spPr bwMode="auto">
              <a:xfrm>
                <a:off x="2705100" y="1600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>
                <a:stCxn id="45" idx="6"/>
                <a:endCxn id="46" idx="2"/>
              </p:cNvCxnSpPr>
              <p:nvPr/>
            </p:nvCxnSpPr>
            <p:spPr bwMode="auto">
              <a:xfrm>
                <a:off x="2895600" y="22479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>
                <a:stCxn id="44" idx="4"/>
                <a:endCxn id="46" idx="0"/>
              </p:cNvCxnSpPr>
              <p:nvPr/>
            </p:nvCxnSpPr>
            <p:spPr bwMode="auto">
              <a:xfrm>
                <a:off x="3771900" y="1600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>
                <a:stCxn id="7" idx="5"/>
                <a:endCxn id="45" idx="2"/>
              </p:cNvCxnSpPr>
              <p:nvPr/>
            </p:nvCxnSpPr>
            <p:spPr bwMode="auto">
              <a:xfrm>
                <a:off x="1773004" y="1468204"/>
                <a:ext cx="741596" cy="7796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" name="TextBox 56"/>
              <p:cNvSpPr txBox="1"/>
              <p:nvPr/>
            </p:nvSpPr>
            <p:spPr>
              <a:xfrm>
                <a:off x="838200" y="9144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0.9</a:t>
                </a:r>
                <a:endParaRPr lang="en-US" sz="13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914400" y="22098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0.8</a:t>
                </a:r>
                <a:endParaRPr lang="en-US" sz="13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981200" y="15240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0.1</a:t>
                </a:r>
                <a:endParaRPr lang="en-US" sz="13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048000" y="10668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0.8</a:t>
                </a:r>
                <a:endParaRPr lang="en-US" sz="13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971800" y="2286000"/>
                <a:ext cx="5334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0.75</a:t>
                </a:r>
                <a:endParaRPr lang="en-US" sz="13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810000" y="16764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0.9</a:t>
                </a:r>
                <a:endParaRPr lang="en-US" sz="1300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4800600" y="2819400"/>
            <a:ext cx="4191000" cy="1663988"/>
            <a:chOff x="76200" y="914400"/>
            <a:chExt cx="4191000" cy="1663988"/>
          </a:xfrm>
        </p:grpSpPr>
        <p:sp>
          <p:nvSpPr>
            <p:cNvPr id="69" name="TextBox 68"/>
            <p:cNvSpPr txBox="1"/>
            <p:nvPr/>
          </p:nvSpPr>
          <p:spPr>
            <a:xfrm>
              <a:off x="76200" y="1600200"/>
              <a:ext cx="457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0.6</a:t>
              </a:r>
              <a:endParaRPr lang="en-US" sz="1300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81000" y="914400"/>
              <a:ext cx="3886200" cy="1663988"/>
              <a:chOff x="381000" y="914400"/>
              <a:chExt cx="3886200" cy="1663988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381000" y="11430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1447800" y="11430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381000" y="1981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1447800" y="1981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cxnSp>
            <p:nvCxnSpPr>
              <p:cNvPr id="75" name="Straight Connector 74"/>
              <p:cNvCxnSpPr>
                <a:stCxn id="71" idx="6"/>
                <a:endCxn id="72" idx="2"/>
              </p:cNvCxnSpPr>
              <p:nvPr/>
            </p:nvCxnSpPr>
            <p:spPr bwMode="auto">
              <a:xfrm>
                <a:off x="762000" y="13335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>
                <a:stCxn id="71" idx="4"/>
                <a:endCxn id="73" idx="0"/>
              </p:cNvCxnSpPr>
              <p:nvPr/>
            </p:nvCxnSpPr>
            <p:spPr bwMode="auto">
              <a:xfrm>
                <a:off x="571500" y="1524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>
                <a:stCxn id="73" idx="6"/>
                <a:endCxn id="74" idx="2"/>
              </p:cNvCxnSpPr>
              <p:nvPr/>
            </p:nvCxnSpPr>
            <p:spPr bwMode="auto">
              <a:xfrm>
                <a:off x="762000" y="21717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>
                <a:stCxn id="72" idx="4"/>
                <a:endCxn id="74" idx="0"/>
              </p:cNvCxnSpPr>
              <p:nvPr/>
            </p:nvCxnSpPr>
            <p:spPr bwMode="auto">
              <a:xfrm>
                <a:off x="1638300" y="15240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9" name="Oval 78"/>
              <p:cNvSpPr/>
              <p:nvPr/>
            </p:nvSpPr>
            <p:spPr bwMode="auto">
              <a:xfrm>
                <a:off x="2514600" y="1219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3581400" y="12192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2514600" y="2057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3581400" y="2057400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cxnSp>
            <p:nvCxnSpPr>
              <p:cNvPr id="83" name="Straight Connector 82"/>
              <p:cNvCxnSpPr>
                <a:stCxn id="79" idx="6"/>
                <a:endCxn id="80" idx="2"/>
              </p:cNvCxnSpPr>
              <p:nvPr/>
            </p:nvCxnSpPr>
            <p:spPr bwMode="auto">
              <a:xfrm>
                <a:off x="2895600" y="14097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>
                <a:stCxn id="79" idx="4"/>
                <a:endCxn id="81" idx="0"/>
              </p:cNvCxnSpPr>
              <p:nvPr/>
            </p:nvCxnSpPr>
            <p:spPr bwMode="auto">
              <a:xfrm>
                <a:off x="2705100" y="1600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>
                <a:stCxn id="81" idx="6"/>
                <a:endCxn id="82" idx="2"/>
              </p:cNvCxnSpPr>
              <p:nvPr/>
            </p:nvCxnSpPr>
            <p:spPr bwMode="auto">
              <a:xfrm>
                <a:off x="2895600" y="2247900"/>
                <a:ext cx="685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>
                <a:stCxn id="80" idx="4"/>
                <a:endCxn id="82" idx="0"/>
              </p:cNvCxnSpPr>
              <p:nvPr/>
            </p:nvCxnSpPr>
            <p:spPr bwMode="auto">
              <a:xfrm>
                <a:off x="3771900" y="16002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8" name="TextBox 87"/>
              <p:cNvSpPr txBox="1"/>
              <p:nvPr/>
            </p:nvSpPr>
            <p:spPr>
              <a:xfrm>
                <a:off x="838200" y="9144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0.9</a:t>
                </a:r>
                <a:endParaRPr lang="en-US" sz="1300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14400" y="22098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0.8</a:t>
                </a:r>
                <a:endParaRPr lang="en-US" sz="1300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048000" y="10668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0.8</a:t>
                </a:r>
                <a:endParaRPr lang="en-US" sz="13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971800" y="2286000"/>
                <a:ext cx="5334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0.75</a:t>
                </a:r>
                <a:endParaRPr lang="en-US" sz="130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3810000" y="16764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0.9</a:t>
                </a:r>
                <a:endParaRPr lang="en-US" sz="1300" dirty="0"/>
              </a:p>
            </p:txBody>
          </p:sp>
        </p:grpSp>
      </p:grpSp>
      <p:sp>
        <p:nvSpPr>
          <p:cNvPr id="96" name="Curved Right Arrow 95"/>
          <p:cNvSpPr/>
          <p:nvPr/>
        </p:nvSpPr>
        <p:spPr bwMode="auto">
          <a:xfrm>
            <a:off x="3733800" y="3048000"/>
            <a:ext cx="838200" cy="10668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410200" y="25146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Removing lowest weight edge </a:t>
            </a:r>
            <a:endParaRPr lang="en-US" sz="1600" dirty="0"/>
          </a:p>
        </p:txBody>
      </p:sp>
      <p:sp>
        <p:nvSpPr>
          <p:cNvPr id="98" name="Curved Left Arrow 97"/>
          <p:cNvSpPr/>
          <p:nvPr/>
        </p:nvSpPr>
        <p:spPr bwMode="auto">
          <a:xfrm>
            <a:off x="5257800" y="4876800"/>
            <a:ext cx="1066800" cy="83820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438400" y="205740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0.9</a:t>
            </a:r>
            <a:endParaRPr lang="en-US" sz="13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219200" y="205740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0.9</a:t>
            </a:r>
            <a:endParaRPr lang="en-US" sz="1300" dirty="0"/>
          </a:p>
        </p:txBody>
      </p:sp>
      <p:sp>
        <p:nvSpPr>
          <p:cNvPr id="126" name="TextBox 125"/>
          <p:cNvSpPr txBox="1"/>
          <p:nvPr/>
        </p:nvSpPr>
        <p:spPr>
          <a:xfrm>
            <a:off x="6400800" y="350520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0.9</a:t>
            </a:r>
            <a:endParaRPr lang="en-US" sz="13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781800" y="342900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0.9</a:t>
            </a:r>
            <a:endParaRPr lang="en-US" sz="13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609600" y="4495800"/>
            <a:ext cx="4191000" cy="1663988"/>
            <a:chOff x="304800" y="4419600"/>
            <a:chExt cx="4191000" cy="1663988"/>
          </a:xfrm>
        </p:grpSpPr>
        <p:sp>
          <p:nvSpPr>
            <p:cNvPr id="128" name="TextBox 127"/>
            <p:cNvSpPr txBox="1"/>
            <p:nvPr/>
          </p:nvSpPr>
          <p:spPr>
            <a:xfrm>
              <a:off x="2534920" y="5151120"/>
              <a:ext cx="457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0.9</a:t>
              </a:r>
              <a:endParaRPr lang="en-US" sz="1300" dirty="0"/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304800" y="4419600"/>
              <a:ext cx="4191000" cy="1663988"/>
              <a:chOff x="304800" y="4419600"/>
              <a:chExt cx="4191000" cy="1663988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304800" y="4419600"/>
                <a:ext cx="4191000" cy="1663988"/>
                <a:chOff x="76200" y="914400"/>
                <a:chExt cx="4191000" cy="1663988"/>
              </a:xfrm>
            </p:grpSpPr>
            <p:sp>
              <p:nvSpPr>
                <p:cNvPr id="100" name="TextBox 99"/>
                <p:cNvSpPr txBox="1"/>
                <p:nvPr/>
              </p:nvSpPr>
              <p:spPr>
                <a:xfrm>
                  <a:off x="76200" y="1600200"/>
                  <a:ext cx="4572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 smtClean="0"/>
                    <a:t>0.6</a:t>
                  </a:r>
                  <a:endParaRPr lang="en-US" sz="1300" dirty="0"/>
                </a:p>
              </p:txBody>
            </p:sp>
            <p:grpSp>
              <p:nvGrpSpPr>
                <p:cNvPr id="101" name="Group 100"/>
                <p:cNvGrpSpPr/>
                <p:nvPr/>
              </p:nvGrpSpPr>
              <p:grpSpPr>
                <a:xfrm>
                  <a:off x="381000" y="914400"/>
                  <a:ext cx="3886200" cy="1663988"/>
                  <a:chOff x="381000" y="914400"/>
                  <a:chExt cx="3886200" cy="1663988"/>
                </a:xfrm>
              </p:grpSpPr>
              <p:sp>
                <p:nvSpPr>
                  <p:cNvPr id="102" name="Oval 101"/>
                  <p:cNvSpPr/>
                  <p:nvPr/>
                </p:nvSpPr>
                <p:spPr bwMode="auto">
                  <a:xfrm>
                    <a:off x="381000" y="11430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 dirty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 bwMode="auto">
                  <a:xfrm>
                    <a:off x="1447800" y="11430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 bwMode="auto">
                  <a:xfrm>
                    <a:off x="381000" y="19812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 bwMode="auto">
                  <a:xfrm>
                    <a:off x="1447800" y="19812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cxnSp>
                <p:nvCxnSpPr>
                  <p:cNvPr id="106" name="Straight Connector 105"/>
                  <p:cNvCxnSpPr>
                    <a:stCxn id="102" idx="6"/>
                    <a:endCxn id="103" idx="2"/>
                  </p:cNvCxnSpPr>
                  <p:nvPr/>
                </p:nvCxnSpPr>
                <p:spPr bwMode="auto">
                  <a:xfrm>
                    <a:off x="762000" y="1333500"/>
                    <a:ext cx="68580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7" name="Straight Connector 106"/>
                  <p:cNvCxnSpPr>
                    <a:stCxn id="102" idx="4"/>
                    <a:endCxn id="104" idx="0"/>
                  </p:cNvCxnSpPr>
                  <p:nvPr/>
                </p:nvCxnSpPr>
                <p:spPr bwMode="auto">
                  <a:xfrm>
                    <a:off x="571500" y="1524000"/>
                    <a:ext cx="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8" name="Straight Connector 107"/>
                  <p:cNvCxnSpPr>
                    <a:stCxn id="104" idx="6"/>
                    <a:endCxn id="105" idx="2"/>
                  </p:cNvCxnSpPr>
                  <p:nvPr/>
                </p:nvCxnSpPr>
                <p:spPr bwMode="auto">
                  <a:xfrm>
                    <a:off x="762000" y="2171700"/>
                    <a:ext cx="68580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9" name="Straight Connector 108"/>
                  <p:cNvCxnSpPr>
                    <a:stCxn id="103" idx="4"/>
                    <a:endCxn id="105" idx="0"/>
                  </p:cNvCxnSpPr>
                  <p:nvPr/>
                </p:nvCxnSpPr>
                <p:spPr bwMode="auto">
                  <a:xfrm>
                    <a:off x="1638300" y="1524000"/>
                    <a:ext cx="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10" name="Oval 109"/>
                  <p:cNvSpPr/>
                  <p:nvPr/>
                </p:nvSpPr>
                <p:spPr bwMode="auto">
                  <a:xfrm>
                    <a:off x="2514600" y="12192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 bwMode="auto">
                  <a:xfrm>
                    <a:off x="3581400" y="12192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 bwMode="auto">
                  <a:xfrm>
                    <a:off x="2514600" y="20574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 bwMode="auto">
                  <a:xfrm>
                    <a:off x="3581400" y="2057400"/>
                    <a:ext cx="381000" cy="381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-105" charset="0"/>
                      <a:ea typeface="ＭＳ Ｐゴシック" pitchFamily="-105" charset="-128"/>
                      <a:cs typeface="ＭＳ Ｐゴシック" pitchFamily="-105" charset="-128"/>
                    </a:endParaRPr>
                  </a:p>
                </p:txBody>
              </p:sp>
              <p:cxnSp>
                <p:nvCxnSpPr>
                  <p:cNvPr id="114" name="Straight Connector 113"/>
                  <p:cNvCxnSpPr>
                    <a:stCxn id="110" idx="6"/>
                    <a:endCxn id="111" idx="2"/>
                  </p:cNvCxnSpPr>
                  <p:nvPr/>
                </p:nvCxnSpPr>
                <p:spPr bwMode="auto">
                  <a:xfrm>
                    <a:off x="2895600" y="1409700"/>
                    <a:ext cx="68580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5" name="Straight Connector 114"/>
                  <p:cNvCxnSpPr>
                    <a:stCxn id="110" idx="4"/>
                    <a:endCxn id="112" idx="0"/>
                  </p:cNvCxnSpPr>
                  <p:nvPr/>
                </p:nvCxnSpPr>
                <p:spPr bwMode="auto">
                  <a:xfrm>
                    <a:off x="2705100" y="1600200"/>
                    <a:ext cx="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6" name="Straight Connector 115"/>
                  <p:cNvCxnSpPr>
                    <a:stCxn id="112" idx="6"/>
                    <a:endCxn id="113" idx="2"/>
                  </p:cNvCxnSpPr>
                  <p:nvPr/>
                </p:nvCxnSpPr>
                <p:spPr bwMode="auto">
                  <a:xfrm>
                    <a:off x="2895600" y="2247900"/>
                    <a:ext cx="68580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7" name="Straight Connector 116"/>
                  <p:cNvCxnSpPr>
                    <a:stCxn id="111" idx="4"/>
                    <a:endCxn id="113" idx="0"/>
                  </p:cNvCxnSpPr>
                  <p:nvPr/>
                </p:nvCxnSpPr>
                <p:spPr bwMode="auto">
                  <a:xfrm>
                    <a:off x="3771900" y="1600200"/>
                    <a:ext cx="0" cy="45720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838200" y="914400"/>
                    <a:ext cx="4572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 smtClean="0"/>
                      <a:t>0.9</a:t>
                    </a:r>
                    <a:endParaRPr lang="en-US" sz="1300" dirty="0"/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14400" y="2209800"/>
                    <a:ext cx="4572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 smtClean="0"/>
                      <a:t>0.8</a:t>
                    </a:r>
                    <a:endParaRPr lang="en-US" sz="1300" dirty="0"/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3048000" y="1066800"/>
                    <a:ext cx="4572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 smtClean="0"/>
                      <a:t>0.8</a:t>
                    </a:r>
                    <a:endParaRPr lang="en-US" sz="1300" dirty="0"/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2971800" y="2286000"/>
                    <a:ext cx="5334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 smtClean="0"/>
                      <a:t>0.75</a:t>
                    </a:r>
                    <a:endParaRPr lang="en-US" sz="1300" dirty="0"/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3810000" y="1676400"/>
                    <a:ext cx="457200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 smtClean="0"/>
                      <a:t>0.9</a:t>
                    </a:r>
                    <a:endParaRPr lang="en-US" sz="1300" dirty="0"/>
                  </a:p>
                </p:txBody>
              </p:sp>
            </p:grpSp>
          </p:grpSp>
          <p:sp>
            <p:nvSpPr>
              <p:cNvPr id="129" name="TextBox 128"/>
              <p:cNvSpPr txBox="1"/>
              <p:nvPr/>
            </p:nvSpPr>
            <p:spPr>
              <a:xfrm>
                <a:off x="1905000" y="5105400"/>
                <a:ext cx="4572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 smtClean="0"/>
                  <a:t>0.9</a:t>
                </a:r>
                <a:endParaRPr lang="en-US" sz="1300" dirty="0"/>
              </a:p>
            </p:txBody>
          </p:sp>
        </p:grpSp>
      </p:grpSp>
      <p:sp>
        <p:nvSpPr>
          <p:cNvPr id="132" name="Oval 131"/>
          <p:cNvSpPr/>
          <p:nvPr/>
        </p:nvSpPr>
        <p:spPr bwMode="auto">
          <a:xfrm>
            <a:off x="609600" y="4572000"/>
            <a:ext cx="2133600" cy="1752600"/>
          </a:xfrm>
          <a:prstGeom prst="ellipse">
            <a:avLst/>
          </a:prstGeom>
          <a:solidFill>
            <a:schemeClr val="lt1">
              <a:alpha val="77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33" name="Oval 132"/>
          <p:cNvSpPr/>
          <p:nvPr/>
        </p:nvSpPr>
        <p:spPr bwMode="auto">
          <a:xfrm>
            <a:off x="2743200" y="4648200"/>
            <a:ext cx="2133600" cy="1752600"/>
          </a:xfrm>
          <a:prstGeom prst="ellipse">
            <a:avLst/>
          </a:prstGeom>
          <a:solidFill>
            <a:schemeClr val="lt1">
              <a:alpha val="77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5105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124200" y="5105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2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2209800" y="1066800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Quality Threshold= 1.5, max size cluster = 4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04800" y="43434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Quality(C1)=3.2 &gt;1.5</a:t>
            </a:r>
            <a:endParaRPr lang="en-US" sz="16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895600" y="43434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Quality(C2)=3.15 &gt;1.5</a:t>
            </a:r>
            <a:endParaRPr lang="en-US" sz="1600" dirty="0"/>
          </a:p>
        </p:txBody>
      </p:sp>
      <p:sp>
        <p:nvSpPr>
          <p:cNvPr id="135" name="TextBox 134"/>
          <p:cNvSpPr txBox="1"/>
          <p:nvPr/>
        </p:nvSpPr>
        <p:spPr>
          <a:xfrm>
            <a:off x="-15240" y="3581400"/>
            <a:ext cx="413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Quality(C2)=3.15 &gt;</a:t>
            </a:r>
            <a:r>
              <a:rPr lang="en-US" sz="1600" dirty="0" smtClean="0"/>
              <a:t>1.5, </a:t>
            </a:r>
            <a:r>
              <a:rPr lang="en-US" sz="1600" dirty="0" smtClean="0">
                <a:solidFill>
                  <a:srgbClr val="FF0000"/>
                </a:solidFill>
              </a:rPr>
              <a:t>Cluster Size=8&gt; 4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9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much clustering is accurate?</a:t>
            </a:r>
          </a:p>
          <a:p>
            <a:r>
              <a:rPr lang="en-US" dirty="0" smtClean="0"/>
              <a:t>Are clustered cells are near enough to overlap?</a:t>
            </a:r>
          </a:p>
          <a:p>
            <a:r>
              <a:rPr lang="en-US" dirty="0" smtClean="0"/>
              <a:t>Does </a:t>
            </a:r>
            <a:r>
              <a:rPr lang="en-US" dirty="0" smtClean="0"/>
              <a:t>sampling cause high rate of loss in mobility paths?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5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457200"/>
            <a:ext cx="8562466" cy="314214"/>
          </a:xfrm>
        </p:spPr>
        <p:txBody>
          <a:bodyPr/>
          <a:lstStyle/>
          <a:p>
            <a:pPr lvl="0"/>
            <a:r>
              <a:rPr lang="en-US" dirty="0"/>
              <a:t>Clustering Efficiency Evaluation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56662" cy="5638800"/>
          </a:xfrm>
        </p:spPr>
        <p:txBody>
          <a:bodyPr/>
          <a:lstStyle/>
          <a:p>
            <a:r>
              <a:rPr lang="en-US" dirty="0" smtClean="0"/>
              <a:t>Sampling Effect: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 smtClean="0"/>
              <a:t>the effect of sampling on Reality Mining dataset</a:t>
            </a:r>
          </a:p>
          <a:p>
            <a:r>
              <a:rPr lang="en-US" dirty="0" smtClean="0"/>
              <a:t>Metric Measurements:</a:t>
            </a:r>
          </a:p>
          <a:p>
            <a:pPr lvl="1"/>
            <a:r>
              <a:rPr lang="en-US" dirty="0" smtClean="0"/>
              <a:t>Comparing </a:t>
            </a:r>
            <a:r>
              <a:rPr lang="en-US" dirty="0"/>
              <a:t>the results of the clustering </a:t>
            </a:r>
            <a:r>
              <a:rPr lang="en-US" dirty="0" smtClean="0"/>
              <a:t>in datasets.</a:t>
            </a:r>
          </a:p>
          <a:p>
            <a:pPr lvl="2"/>
            <a:r>
              <a:rPr lang="en-US" dirty="0" smtClean="0"/>
              <a:t>Cluster Distance</a:t>
            </a:r>
          </a:p>
          <a:p>
            <a:pPr lvl="2"/>
            <a:r>
              <a:rPr lang="en-US" dirty="0" smtClean="0"/>
              <a:t>Cluster Incompleteness</a:t>
            </a:r>
          </a:p>
          <a:p>
            <a:r>
              <a:rPr lang="en-US" dirty="0" smtClean="0"/>
              <a:t>Cross Validation:</a:t>
            </a:r>
          </a:p>
          <a:p>
            <a:pPr lvl="1"/>
            <a:r>
              <a:rPr lang="en-US" dirty="0" smtClean="0"/>
              <a:t>Validating </a:t>
            </a:r>
            <a:r>
              <a:rPr lang="en-US" dirty="0" smtClean="0"/>
              <a:t>cluster characteristic using GPS data sets:</a:t>
            </a:r>
          </a:p>
          <a:p>
            <a:pPr lvl="2"/>
            <a:r>
              <a:rPr lang="en-US" dirty="0" err="1" smtClean="0"/>
              <a:t>OpenCelld</a:t>
            </a:r>
            <a:endParaRPr lang="en-US" dirty="0" smtClean="0"/>
          </a:p>
          <a:p>
            <a:pPr lvl="2"/>
            <a:r>
              <a:rPr lang="en-US" dirty="0" err="1" smtClean="0"/>
              <a:t>OpenBMap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2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76200"/>
            <a:ext cx="8562466" cy="695214"/>
          </a:xfrm>
        </p:spPr>
        <p:txBody>
          <a:bodyPr/>
          <a:lstStyle/>
          <a:p>
            <a:pPr lvl="0"/>
            <a:r>
              <a:rPr lang="en-US" dirty="0" smtClean="0"/>
              <a:t>Clustering: </a:t>
            </a:r>
            <a:r>
              <a:rPr lang="en-US" dirty="0"/>
              <a:t>Sampling Effect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Reality Mining dataset logs every cell </a:t>
            </a:r>
            <a:r>
              <a:rPr lang="en-US" dirty="0" smtClean="0"/>
              <a:t>transition</a:t>
            </a:r>
          </a:p>
          <a:p>
            <a:pPr lvl="1"/>
            <a:r>
              <a:rPr lang="en-US" dirty="0" smtClean="0"/>
              <a:t> We have many soft handovers in one minutes.</a:t>
            </a:r>
          </a:p>
          <a:p>
            <a:pPr lvl="2"/>
            <a:r>
              <a:rPr lang="en-US" dirty="0" smtClean="0"/>
              <a:t>Question: Do we really need such precision?</a:t>
            </a:r>
          </a:p>
          <a:p>
            <a:pPr lvl="1"/>
            <a:endParaRPr lang="en-US" dirty="0"/>
          </a:p>
          <a:p>
            <a:r>
              <a:rPr lang="en-US" dirty="0" smtClean="0"/>
              <a:t>Nokia Mobile Data Challenge the </a:t>
            </a:r>
            <a:r>
              <a:rPr lang="en-US" dirty="0"/>
              <a:t>active cell tower connection </a:t>
            </a:r>
            <a:r>
              <a:rPr lang="en-US" dirty="0" smtClean="0"/>
              <a:t>is sampled every minute.</a:t>
            </a:r>
          </a:p>
          <a:p>
            <a:pPr lvl="1"/>
            <a:r>
              <a:rPr lang="en-US" dirty="0" smtClean="0"/>
              <a:t>We lose many hard handovers in one minutes.</a:t>
            </a:r>
          </a:p>
          <a:p>
            <a:pPr lvl="1"/>
            <a:r>
              <a:rPr lang="en-US" dirty="0" smtClean="0"/>
              <a:t>Question: Are we really ignoring many </a:t>
            </a:r>
            <a:r>
              <a:rPr lang="en-US" dirty="0" err="1" smtClean="0"/>
              <a:t>mobilities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4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457200"/>
            <a:ext cx="8562466" cy="314214"/>
          </a:xfrm>
        </p:spPr>
        <p:txBody>
          <a:bodyPr/>
          <a:lstStyle/>
          <a:p>
            <a:pPr lvl="0"/>
            <a:r>
              <a:rPr lang="en-US" dirty="0" smtClean="0"/>
              <a:t>Clustering: </a:t>
            </a:r>
            <a:r>
              <a:rPr lang="en-US" dirty="0"/>
              <a:t>Sampling Effect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90600"/>
            <a:ext cx="8856662" cy="1524000"/>
          </a:xfrm>
        </p:spPr>
        <p:txBody>
          <a:bodyPr/>
          <a:lstStyle/>
          <a:p>
            <a:r>
              <a:rPr lang="en-US" dirty="0" smtClean="0"/>
              <a:t>Sampling every one minute doesn’t change distribution of size and quality.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5426" t="12255" r="6153" b="2555"/>
          <a:stretch/>
        </p:blipFill>
        <p:spPr bwMode="auto">
          <a:xfrm>
            <a:off x="289561" y="3004318"/>
            <a:ext cx="4008119" cy="319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71800"/>
            <a:ext cx="44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4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457200"/>
            <a:ext cx="8562466" cy="314214"/>
          </a:xfrm>
        </p:spPr>
        <p:txBody>
          <a:bodyPr/>
          <a:lstStyle/>
          <a:p>
            <a:pPr lvl="0"/>
            <a:r>
              <a:rPr lang="en-US" dirty="0" smtClean="0"/>
              <a:t>Clustering: Density Ratio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90600"/>
            <a:ext cx="8856662" cy="1524000"/>
          </a:xfrm>
        </p:spPr>
        <p:txBody>
          <a:bodyPr/>
          <a:lstStyle/>
          <a:p>
            <a:r>
              <a:rPr lang="en-US" dirty="0" smtClean="0"/>
              <a:t>Sampling every one minutes doesn’t change density ratio:</a:t>
            </a:r>
          </a:p>
          <a:p>
            <a:pPr lvl="1"/>
            <a:r>
              <a:rPr lang="en-US" dirty="0" smtClean="0"/>
              <a:t>Density Ratio= (# Clusters/ # Cells) in an area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3706" t="4082" r="2254" b="-921"/>
          <a:stretch/>
        </p:blipFill>
        <p:spPr bwMode="auto">
          <a:xfrm>
            <a:off x="2438400" y="2743200"/>
            <a:ext cx="408090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05997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76200"/>
            <a:ext cx="8562466" cy="695214"/>
          </a:xfrm>
        </p:spPr>
        <p:txBody>
          <a:bodyPr/>
          <a:lstStyle/>
          <a:p>
            <a:pPr lvl="0"/>
            <a:r>
              <a:rPr lang="en-US" dirty="0"/>
              <a:t>GPS Data </a:t>
            </a:r>
            <a:r>
              <a:rPr lang="en-US" dirty="0" smtClean="0"/>
              <a:t>Sets(1)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Nokia Mobile Data Challenge – GPS 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GSM and GPS entries do not </a:t>
            </a:r>
            <a:r>
              <a:rPr lang="en-US" dirty="0" smtClean="0"/>
              <a:t>necessarily </a:t>
            </a:r>
            <a:r>
              <a:rPr lang="en-US" dirty="0"/>
              <a:t>have the same timestamp </a:t>
            </a:r>
            <a:endParaRPr lang="en-US" dirty="0" smtClean="0"/>
          </a:p>
          <a:p>
            <a:pPr lvl="2"/>
            <a:r>
              <a:rPr lang="en-US" dirty="0" smtClean="0"/>
              <a:t>Intuition: Average </a:t>
            </a:r>
            <a:r>
              <a:rPr lang="en-US" dirty="0"/>
              <a:t>of all GPS positions that were associated with that tower </a:t>
            </a:r>
            <a:endParaRPr lang="en-US" dirty="0" smtClean="0"/>
          </a:p>
          <a:p>
            <a:pPr lvl="2"/>
            <a:r>
              <a:rPr lang="en-US" dirty="0" smtClean="0"/>
              <a:t>How much accurate </a:t>
            </a:r>
            <a:r>
              <a:rPr lang="en-US" dirty="0"/>
              <a:t>the GPS estimate of a particular tower </a:t>
            </a:r>
            <a:r>
              <a:rPr lang="en-US" dirty="0" smtClean="0"/>
              <a:t>is?</a:t>
            </a:r>
          </a:p>
          <a:p>
            <a:pPr lvl="3"/>
            <a:r>
              <a:rPr lang="en-US" dirty="0" smtClean="0"/>
              <a:t>Standard </a:t>
            </a:r>
            <a:r>
              <a:rPr lang="en-US" dirty="0"/>
              <a:t>deviation </a:t>
            </a:r>
            <a:endParaRPr lang="en-US" dirty="0" smtClean="0"/>
          </a:p>
          <a:p>
            <a:pPr lvl="4"/>
            <a:r>
              <a:rPr lang="en-US" dirty="0" err="1" smtClean="0"/>
              <a:t>Haversine</a:t>
            </a:r>
            <a:r>
              <a:rPr lang="en-US" dirty="0" smtClean="0"/>
              <a:t> </a:t>
            </a:r>
            <a:r>
              <a:rPr lang="en-US" dirty="0"/>
              <a:t>formula </a:t>
            </a:r>
            <a:endParaRPr lang="en-US" dirty="0"/>
          </a:p>
          <a:p>
            <a:pPr lvl="3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483100"/>
            <a:ext cx="838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76200"/>
            <a:ext cx="8562466" cy="695214"/>
          </a:xfrm>
        </p:spPr>
        <p:txBody>
          <a:bodyPr/>
          <a:lstStyle/>
          <a:p>
            <a:pPr lvl="0"/>
            <a:r>
              <a:rPr lang="en-US" dirty="0"/>
              <a:t>GPS Data </a:t>
            </a:r>
            <a:r>
              <a:rPr lang="en-US" dirty="0" smtClean="0"/>
              <a:t>Sets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Cost:</a:t>
            </a:r>
          </a:p>
          <a:p>
            <a:pPr lvl="2"/>
            <a:r>
              <a:rPr lang="en-US" dirty="0" smtClean="0"/>
              <a:t>k: is </a:t>
            </a:r>
            <a:r>
              <a:rPr lang="en-US" dirty="0"/>
              <a:t>the number of users in the dataset </a:t>
            </a:r>
            <a:endParaRPr lang="en-US" dirty="0" smtClean="0"/>
          </a:p>
          <a:p>
            <a:pPr lvl="2"/>
            <a:r>
              <a:rPr lang="en-US" dirty="0" err="1" smtClean="0"/>
              <a:t>m,n</a:t>
            </a:r>
            <a:r>
              <a:rPr lang="en-US" dirty="0" smtClean="0"/>
              <a:t>: upper </a:t>
            </a:r>
            <a:r>
              <a:rPr lang="en-US" dirty="0"/>
              <a:t>bounds on the number of </a:t>
            </a:r>
            <a:r>
              <a:rPr lang="en-US" dirty="0" smtClean="0"/>
              <a:t>GPS</a:t>
            </a:r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and GSM records per user 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i="1" dirty="0" err="1"/>
              <a:t>OpenCellId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 smtClean="0"/>
              <a:t>OpenBMap</a:t>
            </a:r>
            <a:r>
              <a:rPr lang="en-US" i="1" dirty="0" smtClean="0"/>
              <a:t>:</a:t>
            </a:r>
          </a:p>
          <a:p>
            <a:pPr lvl="1"/>
            <a:r>
              <a:rPr lang="en-US" dirty="0" smtClean="0"/>
              <a:t>keeps </a:t>
            </a:r>
            <a:r>
              <a:rPr lang="en-US" dirty="0"/>
              <a:t>track of the position and associates it with a cell tower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648200"/>
            <a:ext cx="3505200" cy="177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43000"/>
            <a:ext cx="3048000" cy="4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0"/>
            <a:ext cx="8562466" cy="771414"/>
          </a:xfrm>
        </p:spPr>
        <p:txBody>
          <a:bodyPr/>
          <a:lstStyle/>
          <a:p>
            <a:pPr lvl="0"/>
            <a:r>
              <a:rPr lang="en-US" dirty="0"/>
              <a:t>GPS Data Sets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90600"/>
            <a:ext cx="8856662" cy="1524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5806"/>
            <a:ext cx="4267201" cy="2992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352800"/>
            <a:ext cx="4485807" cy="28956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77813" y="1143000"/>
            <a:ext cx="88566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 lvl="1"/>
            <a:r>
              <a:rPr lang="en-US" dirty="0" smtClean="0"/>
              <a:t>Combine </a:t>
            </a:r>
            <a:r>
              <a:rPr lang="en-US" dirty="0" err="1" smtClean="0"/>
              <a:t>OpenBMap</a:t>
            </a:r>
            <a:r>
              <a:rPr lang="ar-IQ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OpenCellId</a:t>
            </a:r>
            <a:r>
              <a:rPr lang="en-US" dirty="0" smtClean="0"/>
              <a:t> </a:t>
            </a:r>
            <a:r>
              <a:rPr lang="en-US" dirty="0"/>
              <a:t>measures and use an </a:t>
            </a:r>
            <a:r>
              <a:rPr lang="en-US" dirty="0" smtClean="0"/>
              <a:t>average</a:t>
            </a:r>
          </a:p>
          <a:p>
            <a:r>
              <a:rPr lang="en-US" dirty="0" smtClean="0"/>
              <a:t> Summary: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4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74" y="228600"/>
            <a:ext cx="8562466" cy="542814"/>
          </a:xfrm>
        </p:spPr>
        <p:txBody>
          <a:bodyPr/>
          <a:lstStyle/>
          <a:p>
            <a:pPr lvl="0"/>
            <a:r>
              <a:rPr lang="en-US" dirty="0" smtClean="0"/>
              <a:t>MDC GPS VS </a:t>
            </a:r>
            <a:r>
              <a:rPr lang="en-US" dirty="0" err="1" smtClean="0"/>
              <a:t>OpenCellID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90600"/>
            <a:ext cx="8856662" cy="1524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3200"/>
            <a:ext cx="4294731" cy="34031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77813" y="1143000"/>
            <a:ext cx="88566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r>
              <a:rPr lang="en-US" dirty="0" smtClean="0"/>
              <a:t>Distance is usually small…</a:t>
            </a:r>
          </a:p>
          <a:p>
            <a:pPr lvl="1"/>
            <a:r>
              <a:rPr lang="en-US" dirty="0"/>
              <a:t>confidence in the MDC GPS </a:t>
            </a:r>
            <a:r>
              <a:rPr lang="en-US" dirty="0" smtClean="0"/>
              <a:t>logs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Cellular Mobility Prediction </a:t>
            </a:r>
            <a:r>
              <a:rPr lang="en-US" sz="3000" dirty="0" smtClean="0"/>
              <a:t>is in </a:t>
            </a:r>
            <a:r>
              <a:rPr lang="en-US" sz="3000" dirty="0" smtClean="0"/>
              <a:t>Operators’ Interest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Network Optimizations:</a:t>
            </a:r>
          </a:p>
          <a:p>
            <a:pPr lvl="1"/>
            <a:r>
              <a:rPr lang="en-US" dirty="0" smtClean="0"/>
              <a:t>Resource Pre-allocation</a:t>
            </a:r>
          </a:p>
          <a:p>
            <a:pPr lvl="1"/>
            <a:r>
              <a:rPr lang="en-US" dirty="0" smtClean="0"/>
              <a:t>Prefetching</a:t>
            </a:r>
          </a:p>
          <a:p>
            <a:pPr lvl="1"/>
            <a:r>
              <a:rPr lang="en-US" dirty="0" smtClean="0"/>
              <a:t>Handover Optimization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Personalized Services</a:t>
            </a:r>
          </a:p>
          <a:p>
            <a:pPr lvl="1"/>
            <a:r>
              <a:rPr lang="en-US" dirty="0" smtClean="0"/>
              <a:t>Location Based Offline Advertisement </a:t>
            </a:r>
          </a:p>
        </p:txBody>
      </p:sp>
    </p:spTree>
    <p:extLst>
      <p:ext uri="{BB962C8B-B14F-4D97-AF65-F5344CB8AC3E}">
        <p14:creationId xmlns:p14="http://schemas.microsoft.com/office/powerpoint/2010/main" val="5850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152400"/>
            <a:ext cx="9200340" cy="84761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Metric </a:t>
            </a:r>
            <a:r>
              <a:rPr lang="en-US" dirty="0" smtClean="0"/>
              <a:t>Measurements: Cluster </a:t>
            </a:r>
            <a:r>
              <a:rPr lang="en-US" dirty="0" smtClean="0"/>
              <a:t>Distance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3" y="990600"/>
            <a:ext cx="8856662" cy="1524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0"/>
            <a:ext cx="8954610" cy="337423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77813" y="1143000"/>
            <a:ext cx="885666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r>
              <a:rPr lang="en-US" dirty="0" smtClean="0"/>
              <a:t>Cluster Distance: </a:t>
            </a:r>
          </a:p>
          <a:p>
            <a:pPr lvl="1"/>
            <a:r>
              <a:rPr lang="en-US" dirty="0" smtClean="0"/>
              <a:t>The average distance between cells in a cluster</a:t>
            </a:r>
          </a:p>
          <a:p>
            <a:pPr lvl="1"/>
            <a:r>
              <a:rPr lang="en-US" dirty="0" smtClean="0"/>
              <a:t>Closeness: group </a:t>
            </a:r>
            <a:r>
              <a:rPr lang="en-US" dirty="0"/>
              <a:t>together towers that are geographically close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9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76200"/>
            <a:ext cx="9372600" cy="1447800"/>
          </a:xfrm>
        </p:spPr>
        <p:txBody>
          <a:bodyPr/>
          <a:lstStyle/>
          <a:p>
            <a:r>
              <a:rPr lang="en-US" dirty="0"/>
              <a:t>Metric Measurements: </a:t>
            </a:r>
            <a:r>
              <a:rPr lang="en-US" dirty="0" smtClean="0"/>
              <a:t>Incompleteness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91" t="2358" r="834" b="884"/>
          <a:stretch/>
        </p:blipFill>
        <p:spPr>
          <a:xfrm>
            <a:off x="914400" y="3505200"/>
            <a:ext cx="7472680" cy="291097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77178" y="1143000"/>
            <a:ext cx="88566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E7BBD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86868"/>
                </a:solidFill>
                <a:latin typeface="+mj-lt"/>
                <a:ea typeface="+mn-ea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Incompleteness:</a:t>
            </a:r>
          </a:p>
          <a:p>
            <a:pPr lvl="1"/>
            <a:r>
              <a:rPr lang="en-US" dirty="0" smtClean="0"/>
              <a:t>The number of cells within               meters of specific cell, but not clustered with that cell</a:t>
            </a:r>
          </a:p>
          <a:p>
            <a:pPr lvl="1"/>
            <a:r>
              <a:rPr lang="en-US" dirty="0" smtClean="0"/>
              <a:t>Dual of the cluster distance 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76400"/>
            <a:ext cx="1155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2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pic>
        <p:nvPicPr>
          <p:cNvPr id="3" name="And now here's the people forec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838200"/>
            <a:ext cx="7010400" cy="5608320"/>
          </a:xfrm>
        </p:spPr>
      </p:pic>
    </p:spTree>
    <p:extLst>
      <p:ext uri="{BB962C8B-B14F-4D97-AF65-F5344CB8AC3E}">
        <p14:creationId xmlns:p14="http://schemas.microsoft.com/office/powerpoint/2010/main" val="280736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Instrumentation of User devices for Collecting:	</a:t>
            </a:r>
          </a:p>
          <a:p>
            <a:pPr lvl="1"/>
            <a:r>
              <a:rPr lang="en-US" dirty="0" smtClean="0"/>
              <a:t>GPS/</a:t>
            </a:r>
            <a:r>
              <a:rPr lang="en-US" dirty="0" err="1" smtClean="0"/>
              <a:t>WiFi</a:t>
            </a:r>
            <a:r>
              <a:rPr lang="en-US" dirty="0" smtClean="0"/>
              <a:t>/GSM</a:t>
            </a:r>
          </a:p>
          <a:p>
            <a:pPr lvl="1"/>
            <a:r>
              <a:rPr lang="en-US" dirty="0" smtClean="0"/>
              <a:t>Application</a:t>
            </a:r>
            <a:endParaRPr lang="en-US" dirty="0"/>
          </a:p>
          <a:p>
            <a:r>
              <a:rPr lang="en-US" dirty="0" smtClean="0"/>
              <a:t>Using General Performance Event Handling(GPEH) Data:</a:t>
            </a:r>
          </a:p>
          <a:p>
            <a:pPr lvl="1"/>
            <a:r>
              <a:rPr lang="en-US" dirty="0" smtClean="0"/>
              <a:t>Radio Measurement</a:t>
            </a:r>
          </a:p>
          <a:p>
            <a:pPr lvl="1"/>
            <a:r>
              <a:rPr lang="en-US" dirty="0" smtClean="0"/>
              <a:t>Cell Information</a:t>
            </a:r>
          </a:p>
          <a:p>
            <a:pPr lvl="1"/>
            <a:r>
              <a:rPr lang="en-US" dirty="0" smtClean="0"/>
              <a:t>Calls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880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 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912716"/>
              </p:ext>
            </p:extLst>
          </p:nvPr>
        </p:nvGraphicFramePr>
        <p:xfrm>
          <a:off x="914400" y="2057400"/>
          <a:ext cx="7380552" cy="1920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30092"/>
                <a:gridCol w="1230092"/>
                <a:gridCol w="1230092"/>
                <a:gridCol w="1230092"/>
                <a:gridCol w="1230092"/>
                <a:gridCol w="123009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Area Codes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Country</a:t>
                      </a:r>
                      <a:r>
                        <a:rPr lang="en-US" baseline="0" dirty="0" smtClean="0"/>
                        <a:t> 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 Transitions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Nokia Challenge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23378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3308612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Reality Mobility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619693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Transition based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6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716445"/>
              </p:ext>
            </p:extLst>
          </p:nvPr>
        </p:nvGraphicFramePr>
        <p:xfrm>
          <a:off x="762000" y="1676400"/>
          <a:ext cx="7723187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680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Mobility Path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56662" cy="5334000"/>
          </a:xfrm>
        </p:spPr>
        <p:txBody>
          <a:bodyPr/>
          <a:lstStyle/>
          <a:p>
            <a:r>
              <a:rPr lang="en-US" dirty="0" smtClean="0"/>
              <a:t>Input: GSM </a:t>
            </a:r>
            <a:r>
              <a:rPr lang="en-US" dirty="0" smtClean="0"/>
              <a:t>Logs 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 smtClean="0"/>
              <a:t>Output: Mobility Paths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254047"/>
              </p:ext>
            </p:extLst>
          </p:nvPr>
        </p:nvGraphicFramePr>
        <p:xfrm>
          <a:off x="2667000" y="2133600"/>
          <a:ext cx="6096000" cy="2301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Person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 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 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 bwMode="auto">
          <a:xfrm>
            <a:off x="5334000" y="4495800"/>
            <a:ext cx="685800" cy="10668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91329"/>
              </p:ext>
            </p:extLst>
          </p:nvPr>
        </p:nvGraphicFramePr>
        <p:xfrm>
          <a:off x="4800600" y="5638800"/>
          <a:ext cx="1828800" cy="731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28800"/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 </a:t>
                      </a:r>
                      <a:r>
                        <a:rPr lang="en-US" b="0" baseline="0" dirty="0" smtClean="0"/>
                        <a:t> [ C1 C4 C3 C7]</a:t>
                      </a:r>
                      <a:endParaRPr lang="en-US" b="0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[C7 C5]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209800"/>
            <a:ext cx="381000" cy="347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00200"/>
            <a:ext cx="1143000" cy="408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600200"/>
            <a:ext cx="487866" cy="4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62400" y="152400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:T end – T Start &lt;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724400"/>
            <a:ext cx="1143000" cy="4082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600" y="4800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9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Oscillating Pair Detection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sets of towers that overlap each </a:t>
            </a:r>
            <a:r>
              <a:rPr lang="en-US" dirty="0" smtClean="0"/>
              <a:t>other in all </a:t>
            </a:r>
            <a:r>
              <a:rPr lang="en-US" dirty="0" smtClean="0">
                <a:solidFill>
                  <a:srgbClr val="FF0000"/>
                </a:solidFill>
              </a:rPr>
              <a:t>mobility paths:</a:t>
            </a:r>
          </a:p>
          <a:p>
            <a:pPr lvl="2"/>
            <a:r>
              <a:rPr lang="en-US" dirty="0" smtClean="0"/>
              <a:t>Soft Handover: The user is in a stationary state but there is transition between </a:t>
            </a:r>
            <a:r>
              <a:rPr lang="en-US" dirty="0" smtClean="0"/>
              <a:t>overlapping </a:t>
            </a:r>
            <a:r>
              <a:rPr lang="en-US" dirty="0" smtClean="0"/>
              <a:t>towers.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i="1" dirty="0" smtClean="0"/>
              <a:t>Switching: </a:t>
            </a:r>
            <a:r>
              <a:rPr lang="en-US" dirty="0" smtClean="0"/>
              <a:t>a handover from one tower to another inside of a mobility path </a:t>
            </a:r>
          </a:p>
          <a:p>
            <a:pPr lvl="1"/>
            <a:r>
              <a:rPr lang="en-US" dirty="0" smtClean="0"/>
              <a:t>Ex[ </a:t>
            </a:r>
            <a:r>
              <a:rPr lang="en-US" dirty="0"/>
              <a:t>x, y, x, w, v, w, y</a:t>
            </a:r>
            <a:r>
              <a:rPr lang="en-US" dirty="0" smtClean="0"/>
              <a:t>], minimum switching count= 3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has 3 switches</a:t>
            </a:r>
          </a:p>
          <a:p>
            <a:pPr lvl="3"/>
            <a:r>
              <a:rPr lang="en-US" dirty="0" smtClean="0"/>
              <a:t>It is </a:t>
            </a:r>
            <a:r>
              <a:rPr lang="en-US" dirty="0" smtClean="0"/>
              <a:t>an oscillating </a:t>
            </a:r>
            <a:r>
              <a:rPr lang="en-US" dirty="0" smtClean="0"/>
              <a:t>pair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1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Oscillation Graph </a:t>
            </a:r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G(V, E):</a:t>
            </a:r>
          </a:p>
          <a:p>
            <a:pPr lvl="1"/>
            <a:r>
              <a:rPr lang="en-US" sz="2400" dirty="0" smtClean="0"/>
              <a:t>V: All </a:t>
            </a:r>
            <a:r>
              <a:rPr lang="en-US" sz="2400" dirty="0"/>
              <a:t>cell towers in </a:t>
            </a:r>
            <a:r>
              <a:rPr lang="en-US" sz="2400" dirty="0" smtClean="0"/>
              <a:t>oscillating pairs</a:t>
            </a:r>
          </a:p>
          <a:p>
            <a:pPr lvl="1"/>
            <a:r>
              <a:rPr lang="en-US" sz="2400" dirty="0" smtClean="0"/>
              <a:t>E: Weighted edges with weight: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000" dirty="0"/>
              <a:t>connecting oscillating </a:t>
            </a:r>
            <a:r>
              <a:rPr lang="en-US" sz="2000" dirty="0" smtClean="0"/>
              <a:t>pairs.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sz="2400" dirty="0" smtClean="0"/>
              <a:t>s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 is the ratio of how many times the cell towers x and y oscillated over the number of mobility paths in which x and y appear. </a:t>
            </a:r>
          </a:p>
          <a:p>
            <a:pPr lvl="1"/>
            <a:r>
              <a:rPr lang="en-US" sz="2400" dirty="0" smtClean="0"/>
              <a:t>Example: [ </a:t>
            </a:r>
            <a:r>
              <a:rPr lang="en-US" sz="2400" dirty="0"/>
              <a:t>x, y, x, w, v, w, </a:t>
            </a:r>
            <a:r>
              <a:rPr lang="en-US" sz="2400" dirty="0" smtClean="0"/>
              <a:t>y], [x f </a:t>
            </a:r>
            <a:r>
              <a:rPr lang="en-US" sz="2400" dirty="0"/>
              <a:t>y</a:t>
            </a:r>
            <a:r>
              <a:rPr lang="en-US" sz="2400" dirty="0" smtClean="0"/>
              <a:t>], </a:t>
            </a:r>
            <a:r>
              <a:rPr lang="en-US" sz="2400" dirty="0"/>
              <a:t>[x </a:t>
            </a:r>
            <a:r>
              <a:rPr lang="en-US" sz="2400" dirty="0" smtClean="0"/>
              <a:t>y g]: s(</a:t>
            </a:r>
            <a:r>
              <a:rPr lang="en-US" sz="2400" dirty="0" err="1" smtClean="0"/>
              <a:t>x,y</a:t>
            </a:r>
            <a:r>
              <a:rPr lang="en-US" sz="2400" dirty="0" smtClean="0"/>
              <a:t>)</a:t>
            </a:r>
            <a:r>
              <a:rPr lang="en-US" sz="2400" dirty="0" smtClean="0"/>
              <a:t>=1/</a:t>
            </a:r>
            <a:r>
              <a:rPr lang="en-US" sz="2400" dirty="0" smtClean="0"/>
              <a:t>3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8400"/>
            <a:ext cx="5334000" cy="10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Oscillation </a:t>
            </a:r>
            <a:r>
              <a:rPr lang="en-US" dirty="0"/>
              <a:t>Graph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</a:p>
          <a:p>
            <a:pPr lvl="1"/>
            <a:r>
              <a:rPr lang="en-US" dirty="0" smtClean="0"/>
              <a:t>Greedy Algorithm</a:t>
            </a:r>
            <a:r>
              <a:rPr lang="ar-IQ" dirty="0" smtClean="0"/>
              <a:t>: </a:t>
            </a:r>
          </a:p>
          <a:p>
            <a:pPr lvl="2"/>
            <a:r>
              <a:rPr lang="en-US" dirty="0" smtClean="0"/>
              <a:t>Removing edge with minimum weight</a:t>
            </a:r>
          </a:p>
          <a:p>
            <a:pPr lvl="2"/>
            <a:r>
              <a:rPr lang="en-US" dirty="0" smtClean="0"/>
              <a:t>Finding cluster C:</a:t>
            </a:r>
          </a:p>
          <a:p>
            <a:pPr lvl="3"/>
            <a:r>
              <a:rPr lang="en-US" dirty="0" smtClean="0"/>
              <a:t>Quality Metric(Q(C) ) &gt;threshold 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62400"/>
            <a:ext cx="51364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shadowstream-sigcomm12</Template>
  <TotalTime>6182</TotalTime>
  <Words>823</Words>
  <Application>Microsoft Macintosh PowerPoint</Application>
  <PresentationFormat>On-screen Show (4:3)</PresentationFormat>
  <Paragraphs>221</Paragraphs>
  <Slides>23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Blank Presentation</vt:lpstr>
      <vt:lpstr>PowerPoint Presentation</vt:lpstr>
      <vt:lpstr>Cellular Mobility Prediction is in Operators’ Interest</vt:lpstr>
      <vt:lpstr>Current Approaches</vt:lpstr>
      <vt:lpstr>GSM Data Sets</vt:lpstr>
      <vt:lpstr>Our Approach</vt:lpstr>
      <vt:lpstr>Mobility Path Extraction</vt:lpstr>
      <vt:lpstr>Oscillating Pair Detection </vt:lpstr>
      <vt:lpstr>Oscillation Graph Generation</vt:lpstr>
      <vt:lpstr> Oscillation Graph Clustering </vt:lpstr>
      <vt:lpstr> Oscillation Graph Clustering(2) </vt:lpstr>
      <vt:lpstr>Questions</vt:lpstr>
      <vt:lpstr>Clustering Efficiency Evaluation  </vt:lpstr>
      <vt:lpstr>Clustering: Sampling Effect (1)</vt:lpstr>
      <vt:lpstr>Clustering: Sampling Effect  </vt:lpstr>
      <vt:lpstr>Clustering: Density Ratio  </vt:lpstr>
      <vt:lpstr>GPS Data Sets(1)</vt:lpstr>
      <vt:lpstr>GPS Data Sets (2)</vt:lpstr>
      <vt:lpstr>GPS Data Sets (3)</vt:lpstr>
      <vt:lpstr>MDC GPS VS OpenCellID</vt:lpstr>
      <vt:lpstr>Metric Measurements: Cluster Distance  </vt:lpstr>
      <vt:lpstr>Metric Measurements: Incompleteness  </vt:lpstr>
      <vt:lpstr>Conclusion</vt:lpstr>
      <vt:lpstr>Future Works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Liu</dc:creator>
  <cp:lastModifiedBy>Mehrdad</cp:lastModifiedBy>
  <cp:revision>2230</cp:revision>
  <dcterms:created xsi:type="dcterms:W3CDTF">2012-07-28T21:11:39Z</dcterms:created>
  <dcterms:modified xsi:type="dcterms:W3CDTF">2012-12-14T05:41:11Z</dcterms:modified>
</cp:coreProperties>
</file>